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93" r:id="rId3"/>
    <p:sldId id="257" r:id="rId4"/>
    <p:sldId id="258" r:id="rId5"/>
    <p:sldId id="259" r:id="rId6"/>
    <p:sldId id="260" r:id="rId7"/>
    <p:sldId id="261" r:id="rId8"/>
    <p:sldId id="262" r:id="rId9"/>
    <p:sldId id="296" r:id="rId10"/>
    <p:sldId id="263" r:id="rId11"/>
    <p:sldId id="264" r:id="rId12"/>
    <p:sldId id="265" r:id="rId13"/>
    <p:sldId id="266" r:id="rId14"/>
    <p:sldId id="267" r:id="rId15"/>
    <p:sldId id="269" r:id="rId16"/>
    <p:sldId id="282" r:id="rId17"/>
    <p:sldId id="270" r:id="rId18"/>
    <p:sldId id="271" r:id="rId19"/>
    <p:sldId id="284" r:id="rId20"/>
    <p:sldId id="285" r:id="rId21"/>
    <p:sldId id="286" r:id="rId22"/>
    <p:sldId id="287" r:id="rId23"/>
    <p:sldId id="288" r:id="rId24"/>
    <p:sldId id="297" r:id="rId25"/>
    <p:sldId id="298" r:id="rId26"/>
    <p:sldId id="299" r:id="rId27"/>
    <p:sldId id="300" r:id="rId28"/>
    <p:sldId id="301" r:id="rId29"/>
    <p:sldId id="292" r:id="rId30"/>
    <p:sldId id="272" r:id="rId31"/>
    <p:sldId id="274" r:id="rId32"/>
    <p:sldId id="275" r:id="rId33"/>
    <p:sldId id="276" r:id="rId34"/>
    <p:sldId id="277" r:id="rId35"/>
    <p:sldId id="278" r:id="rId36"/>
    <p:sldId id="279" r:id="rId37"/>
    <p:sldId id="280" r:id="rId38"/>
    <p:sldId id="290" r:id="rId39"/>
    <p:sldId id="291" r:id="rId40"/>
    <p:sldId id="273" r:id="rId41"/>
    <p:sldId id="281" r:id="rId42"/>
    <p:sldId id="294" r:id="rId43"/>
    <p:sldId id="295" r:id="rId44"/>
    <p:sldId id="289"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0" autoAdjust="0"/>
    <p:restoredTop sz="94660"/>
  </p:normalViewPr>
  <p:slideViewPr>
    <p:cSldViewPr>
      <p:cViewPr>
        <p:scale>
          <a:sx n="94" d="100"/>
          <a:sy n="94" d="100"/>
        </p:scale>
        <p:origin x="-970"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13036D-7F5D-40C8-8E16-05282C94FD4C}" type="datetimeFigureOut">
              <a:rPr lang="en-US" smtClean="0"/>
              <a:pPr/>
              <a:t>8/4/2020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275D6F8-6CE9-4DF1-A304-8E620F8EF60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3036D-7F5D-40C8-8E16-05282C94FD4C}" type="datetimeFigureOut">
              <a:rPr lang="en-US" smtClean="0"/>
              <a:pPr/>
              <a:t>8/4/2020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5D6F8-6CE9-4DF1-A304-8E620F8EF60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0" y="4572000"/>
            <a:ext cx="5334000" cy="990600"/>
          </a:xfrm>
        </p:spPr>
        <p:txBody>
          <a:bodyPr>
            <a:noAutofit/>
          </a:bodyPr>
          <a:lstStyle/>
          <a:p>
            <a:r>
              <a:rPr lang="en-US" sz="7200" b="1" dirty="0" smtClean="0">
                <a:solidFill>
                  <a:srgbClr val="FF0000"/>
                </a:solidFill>
                <a:latin typeface="Edwardian Script ITC" pitchFamily="66" charset="0"/>
              </a:rPr>
              <a:t>Marketing Management</a:t>
            </a:r>
            <a:endParaRPr lang="en-US" sz="7200" b="1" dirty="0">
              <a:solidFill>
                <a:srgbClr val="FF0000"/>
              </a:solidFill>
              <a:latin typeface="Edwardian Script ITC" pitchFamily="66" charset="0"/>
            </a:endParaRPr>
          </a:p>
        </p:txBody>
      </p:sp>
      <p:pic>
        <p:nvPicPr>
          <p:cNvPr id="8" name="Picture 7" descr="Marketing-750x421.jpg"/>
          <p:cNvPicPr>
            <a:picLocks noChangeAspect="1"/>
          </p:cNvPicPr>
          <p:nvPr/>
        </p:nvPicPr>
        <p:blipFill>
          <a:blip r:embed="rId2"/>
          <a:stretch>
            <a:fillRect/>
          </a:stretch>
        </p:blipFill>
        <p:spPr>
          <a:xfrm>
            <a:off x="0" y="0"/>
            <a:ext cx="9144000" cy="4405681"/>
          </a:xfrm>
          <a:prstGeom prst="rect">
            <a:avLst/>
          </a:prstGeom>
        </p:spPr>
      </p:pic>
      <p:sp>
        <p:nvSpPr>
          <p:cNvPr id="9" name="TextBox 8"/>
          <p:cNvSpPr txBox="1"/>
          <p:nvPr/>
        </p:nvSpPr>
        <p:spPr>
          <a:xfrm>
            <a:off x="304800" y="5750004"/>
            <a:ext cx="4495800" cy="2123658"/>
          </a:xfrm>
          <a:prstGeom prst="rect">
            <a:avLst/>
          </a:prstGeom>
          <a:noFill/>
        </p:spPr>
        <p:txBody>
          <a:bodyPr wrap="square" rtlCol="0">
            <a:spAutoFit/>
          </a:bodyPr>
          <a:lstStyle/>
          <a:p>
            <a:r>
              <a:rPr lang="en-US" sz="6600" b="1" dirty="0" smtClean="0"/>
              <a:t>Chapter-5</a:t>
            </a:r>
          </a:p>
          <a:p>
            <a:endParaRPr lang="en-US" sz="6600" b="1" dirty="0"/>
          </a:p>
        </p:txBody>
      </p:sp>
      <p:sp>
        <p:nvSpPr>
          <p:cNvPr id="5" name="TextBox 4"/>
          <p:cNvSpPr txBox="1"/>
          <p:nvPr/>
        </p:nvSpPr>
        <p:spPr>
          <a:xfrm>
            <a:off x="0" y="4495800"/>
            <a:ext cx="4419600" cy="1200329"/>
          </a:xfrm>
          <a:prstGeom prst="rect">
            <a:avLst/>
          </a:prstGeom>
          <a:noFill/>
        </p:spPr>
        <p:txBody>
          <a:bodyPr wrap="square" rtlCol="0">
            <a:spAutoFit/>
          </a:bodyPr>
          <a:lstStyle/>
          <a:p>
            <a:r>
              <a:rPr lang="en-US" dirty="0" smtClean="0"/>
              <a:t>Text Book: Marketing Management </a:t>
            </a:r>
          </a:p>
          <a:p>
            <a:r>
              <a:rPr lang="en-US" dirty="0" err="1" smtClean="0"/>
              <a:t>Kotler</a:t>
            </a:r>
            <a:r>
              <a:rPr lang="en-US" dirty="0" smtClean="0"/>
              <a:t>, Keller, </a:t>
            </a:r>
            <a:r>
              <a:rPr lang="en-US" dirty="0" err="1" smtClean="0"/>
              <a:t>Koshy</a:t>
            </a:r>
            <a:r>
              <a:rPr lang="en-US" dirty="0" smtClean="0"/>
              <a:t>, </a:t>
            </a:r>
            <a:r>
              <a:rPr lang="en-US" dirty="0" err="1" smtClean="0"/>
              <a:t>Jha</a:t>
            </a:r>
            <a:r>
              <a:rPr lang="en-US" dirty="0" smtClean="0"/>
              <a:t> (13</a:t>
            </a:r>
            <a:r>
              <a:rPr lang="en-US" baseline="30000" dirty="0" smtClean="0"/>
              <a:t>th</a:t>
            </a:r>
            <a:r>
              <a:rPr lang="en-US" dirty="0" smtClean="0"/>
              <a:t> Ed.), Pearson Education </a:t>
            </a:r>
          </a:p>
          <a:p>
            <a:r>
              <a:rPr lang="en-US" dirty="0" smtClean="0"/>
              <a:t>Chapter 1,8,10</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Mass Marketing and Micromarketing</a:t>
            </a:r>
            <a:endParaRPr lang="en-US" dirty="0"/>
          </a:p>
        </p:txBody>
      </p:sp>
      <p:sp>
        <p:nvSpPr>
          <p:cNvPr id="3" name="Content Placeholder 2"/>
          <p:cNvSpPr>
            <a:spLocks noGrp="1"/>
          </p:cNvSpPr>
          <p:nvPr>
            <p:ph idx="1"/>
          </p:nvPr>
        </p:nvSpPr>
        <p:spPr>
          <a:xfrm>
            <a:off x="0" y="1600200"/>
            <a:ext cx="8229600" cy="4953000"/>
          </a:xfrm>
        </p:spPr>
        <p:txBody>
          <a:bodyPr>
            <a:normAutofit fontScale="92500" lnSpcReduction="10000"/>
          </a:bodyPr>
          <a:lstStyle/>
          <a:p>
            <a:pPr algn="just"/>
            <a:r>
              <a:rPr lang="en-US" dirty="0" smtClean="0"/>
              <a:t>In Mass marketing the seller engages in the mass production, mass distribution and mass promotion of one product for all buyers. </a:t>
            </a:r>
          </a:p>
          <a:p>
            <a:r>
              <a:rPr lang="en-US" dirty="0" smtClean="0"/>
              <a:t>Most companies are turning into Micromarketing that relies on segmentation. Micromarketing has 4 levels.</a:t>
            </a:r>
          </a:p>
          <a:p>
            <a:pPr marL="514350" indent="-514350">
              <a:buAutoNum type="alphaUcPeriod"/>
            </a:pPr>
            <a:r>
              <a:rPr lang="en-US" dirty="0" smtClean="0"/>
              <a:t>Segment Marketing</a:t>
            </a:r>
          </a:p>
          <a:p>
            <a:pPr marL="514350" indent="-514350">
              <a:buAutoNum type="alphaUcPeriod"/>
            </a:pPr>
            <a:r>
              <a:rPr lang="en-US" dirty="0" smtClean="0"/>
              <a:t>Niche Marketing</a:t>
            </a:r>
          </a:p>
          <a:p>
            <a:pPr marL="514350" indent="-514350">
              <a:buAutoNum type="alphaUcPeriod"/>
            </a:pPr>
            <a:r>
              <a:rPr lang="en-US" dirty="0" smtClean="0"/>
              <a:t>Local Marketing </a:t>
            </a:r>
          </a:p>
          <a:p>
            <a:pPr marL="514350" indent="-514350">
              <a:buAutoNum type="alphaUcPeriod"/>
            </a:pPr>
            <a:r>
              <a:rPr lang="en-US" dirty="0" smtClean="0"/>
              <a:t>Individual Marketing </a:t>
            </a:r>
            <a:endParaRPr lang="en-US" dirty="0"/>
          </a:p>
        </p:txBody>
      </p:sp>
      <p:pic>
        <p:nvPicPr>
          <p:cNvPr id="4" name="Picture 3" descr="coca-cola4.jpg"/>
          <p:cNvPicPr>
            <a:picLocks noChangeAspect="1"/>
          </p:cNvPicPr>
          <p:nvPr/>
        </p:nvPicPr>
        <p:blipFill>
          <a:blip r:embed="rId2"/>
          <a:stretch>
            <a:fillRect/>
          </a:stretch>
        </p:blipFill>
        <p:spPr>
          <a:xfrm>
            <a:off x="6400800" y="4038600"/>
            <a:ext cx="2743200" cy="2474685"/>
          </a:xfrm>
          <a:prstGeom prst="rect">
            <a:avLst/>
          </a:prstGeom>
          <a:ln>
            <a:noFill/>
          </a:ln>
          <a:effectLst>
            <a:softEdge rad="112500"/>
          </a:effectLst>
        </p:spPr>
      </p:pic>
      <p:pic>
        <p:nvPicPr>
          <p:cNvPr id="5" name="Picture 4" descr="261021b.jpg"/>
          <p:cNvPicPr>
            <a:picLocks noChangeAspect="1"/>
          </p:cNvPicPr>
          <p:nvPr/>
        </p:nvPicPr>
        <p:blipFill>
          <a:blip r:embed="rId3"/>
          <a:stretch>
            <a:fillRect/>
          </a:stretch>
        </p:blipFill>
        <p:spPr>
          <a:xfrm>
            <a:off x="3810001" y="4069506"/>
            <a:ext cx="2519732" cy="2264238"/>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 Marketing</a:t>
            </a:r>
            <a:endParaRPr lang="en-US" dirty="0"/>
          </a:p>
        </p:txBody>
      </p:sp>
      <p:sp>
        <p:nvSpPr>
          <p:cNvPr id="3" name="Content Placeholder 2"/>
          <p:cNvSpPr>
            <a:spLocks noGrp="1"/>
          </p:cNvSpPr>
          <p:nvPr>
            <p:ph idx="1"/>
          </p:nvPr>
        </p:nvSpPr>
        <p:spPr/>
        <p:txBody>
          <a:bodyPr/>
          <a:lstStyle/>
          <a:p>
            <a:r>
              <a:rPr lang="en-US" dirty="0" smtClean="0"/>
              <a:t>A market segment consists of group of customers who share a similar set of needs and wants.</a:t>
            </a:r>
            <a:endParaRPr lang="en-US" dirty="0"/>
          </a:p>
        </p:txBody>
      </p:sp>
      <p:pic>
        <p:nvPicPr>
          <p:cNvPr id="4" name="Picture 3" descr="vim-liquid-500ml.jpg"/>
          <p:cNvPicPr>
            <a:picLocks noChangeAspect="1"/>
          </p:cNvPicPr>
          <p:nvPr/>
        </p:nvPicPr>
        <p:blipFill>
          <a:blip r:embed="rId2"/>
          <a:stretch>
            <a:fillRect/>
          </a:stretch>
        </p:blipFill>
        <p:spPr>
          <a:xfrm>
            <a:off x="5410200" y="3124200"/>
            <a:ext cx="3733800" cy="3733800"/>
          </a:xfrm>
          <a:prstGeom prst="rect">
            <a:avLst/>
          </a:prstGeom>
        </p:spPr>
      </p:pic>
      <p:pic>
        <p:nvPicPr>
          <p:cNvPr id="5" name="Picture 4" descr="VIMBAR_10.jpg"/>
          <p:cNvPicPr>
            <a:picLocks noChangeAspect="1"/>
          </p:cNvPicPr>
          <p:nvPr/>
        </p:nvPicPr>
        <p:blipFill>
          <a:blip r:embed="rId3"/>
          <a:stretch>
            <a:fillRect/>
          </a:stretch>
        </p:blipFill>
        <p:spPr>
          <a:xfrm>
            <a:off x="3048000" y="3352800"/>
            <a:ext cx="3295650" cy="3295650"/>
          </a:xfrm>
          <a:prstGeom prst="rect">
            <a:avLst/>
          </a:prstGeom>
        </p:spPr>
      </p:pic>
      <p:sp>
        <p:nvSpPr>
          <p:cNvPr id="6" name="TextBox 5"/>
          <p:cNvSpPr txBox="1"/>
          <p:nvPr/>
        </p:nvSpPr>
        <p:spPr>
          <a:xfrm>
            <a:off x="381000" y="4343400"/>
            <a:ext cx="2590800" cy="1938992"/>
          </a:xfrm>
          <a:prstGeom prst="rect">
            <a:avLst/>
          </a:prstGeom>
          <a:noFill/>
        </p:spPr>
        <p:txBody>
          <a:bodyPr wrap="square" rtlCol="0">
            <a:spAutoFit/>
          </a:bodyPr>
          <a:lstStyle/>
          <a:p>
            <a:r>
              <a:rPr lang="en-US" sz="2400" b="1" dirty="0" smtClean="0"/>
              <a:t>Vim bar is for economy class and vim liquid cleaner is  for premium segment.</a:t>
            </a:r>
            <a:endParaRPr lang="en-US" sz="24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1143000"/>
          </a:xfrm>
        </p:spPr>
        <p:txBody>
          <a:bodyPr/>
          <a:lstStyle/>
          <a:p>
            <a:r>
              <a:rPr lang="en-US" dirty="0" smtClean="0"/>
              <a:t>Niche Marketing</a:t>
            </a:r>
            <a:endParaRPr lang="en-US" dirty="0"/>
          </a:p>
        </p:txBody>
      </p:sp>
      <p:pic>
        <p:nvPicPr>
          <p:cNvPr id="4" name="Content Placeholder 3" descr="296208a-emp.jpg"/>
          <p:cNvPicPr>
            <a:picLocks noGrp="1" noChangeAspect="1"/>
          </p:cNvPicPr>
          <p:nvPr>
            <p:ph idx="1"/>
          </p:nvPr>
        </p:nvPicPr>
        <p:blipFill>
          <a:blip r:embed="rId2" cstate="print"/>
          <a:stretch>
            <a:fillRect/>
          </a:stretch>
        </p:blipFill>
        <p:spPr>
          <a:xfrm>
            <a:off x="6065837" y="3779837"/>
            <a:ext cx="3078163" cy="3078163"/>
          </a:xfrm>
        </p:spPr>
      </p:pic>
      <p:pic>
        <p:nvPicPr>
          <p:cNvPr id="5" name="Picture 4" descr="pulsometro-swim-02.jpg"/>
          <p:cNvPicPr>
            <a:picLocks noChangeAspect="1"/>
          </p:cNvPicPr>
          <p:nvPr/>
        </p:nvPicPr>
        <p:blipFill>
          <a:blip r:embed="rId3"/>
          <a:stretch>
            <a:fillRect/>
          </a:stretch>
        </p:blipFill>
        <p:spPr>
          <a:xfrm>
            <a:off x="762000" y="3952875"/>
            <a:ext cx="4953000" cy="2905125"/>
          </a:xfrm>
          <a:prstGeom prst="rect">
            <a:avLst/>
          </a:prstGeom>
        </p:spPr>
      </p:pic>
      <p:sp>
        <p:nvSpPr>
          <p:cNvPr id="6" name="TextBox 5"/>
          <p:cNvSpPr txBox="1"/>
          <p:nvPr/>
        </p:nvSpPr>
        <p:spPr>
          <a:xfrm>
            <a:off x="381000" y="914400"/>
            <a:ext cx="8763000" cy="2677656"/>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Niche is a special type of segment who need products that possess some unique characteristics. They are ready to pay premium prices for the products they need.</a:t>
            </a:r>
          </a:p>
          <a:p>
            <a:r>
              <a:rPr lang="en-US" sz="2800" b="1" dirty="0" smtClean="0">
                <a:latin typeface="Times New Roman" pitchFamily="18" charset="0"/>
                <a:cs typeface="Times New Roman" pitchFamily="18" charset="0"/>
              </a:rPr>
              <a:t>Niche segment is very small in size and a sensitive segment, as they are paying premium price they will definitely be more demanding. </a:t>
            </a:r>
            <a:endParaRPr lang="en-US"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Marketing</a:t>
            </a:r>
            <a:endParaRPr lang="en-US" dirty="0"/>
          </a:p>
        </p:txBody>
      </p:sp>
      <p:sp>
        <p:nvSpPr>
          <p:cNvPr id="3" name="Content Placeholder 2"/>
          <p:cNvSpPr>
            <a:spLocks noGrp="1"/>
          </p:cNvSpPr>
          <p:nvPr>
            <p:ph idx="1"/>
          </p:nvPr>
        </p:nvSpPr>
        <p:spPr/>
        <p:txBody>
          <a:bodyPr/>
          <a:lstStyle/>
          <a:p>
            <a:r>
              <a:rPr lang="en-US" dirty="0" smtClean="0"/>
              <a:t>Local marketing is based on the needs and wants of local consumer groups in trading areas or neighborhood.  </a:t>
            </a:r>
            <a:endParaRPr lang="en-US" dirty="0"/>
          </a:p>
        </p:txBody>
      </p:sp>
      <p:pic>
        <p:nvPicPr>
          <p:cNvPr id="4" name="Picture 3" descr="spiderman3..jpg"/>
          <p:cNvPicPr>
            <a:picLocks noChangeAspect="1"/>
          </p:cNvPicPr>
          <p:nvPr/>
        </p:nvPicPr>
        <p:blipFill>
          <a:blip r:embed="rId2"/>
          <a:stretch>
            <a:fillRect/>
          </a:stretch>
        </p:blipFill>
        <p:spPr>
          <a:xfrm>
            <a:off x="2476500" y="3105150"/>
            <a:ext cx="6667500" cy="3752850"/>
          </a:xfrm>
          <a:prstGeom prst="rect">
            <a:avLst/>
          </a:prstGeom>
        </p:spPr>
      </p:pic>
      <p:sp>
        <p:nvSpPr>
          <p:cNvPr id="5" name="TextBox 4"/>
          <p:cNvSpPr txBox="1"/>
          <p:nvPr/>
        </p:nvSpPr>
        <p:spPr>
          <a:xfrm>
            <a:off x="0" y="3276600"/>
            <a:ext cx="2438400" cy="3139321"/>
          </a:xfrm>
          <a:prstGeom prst="rect">
            <a:avLst/>
          </a:prstGeom>
          <a:noFill/>
        </p:spPr>
        <p:txBody>
          <a:bodyPr wrap="square" rtlCol="0">
            <a:spAutoFit/>
          </a:bodyPr>
          <a:lstStyle/>
          <a:p>
            <a:r>
              <a:rPr lang="en-US" b="1" dirty="0" smtClean="0"/>
              <a:t>Spiderman 3 was released in India in 5 languages in different regions, which even included Bhojpuri- a regional dialect! This strategy earned the movie  highest collection record in India for a foreign movie.</a:t>
            </a:r>
            <a:endParaRPr lang="en-US"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Marketing</a:t>
            </a:r>
            <a:endParaRPr lang="en-US" dirty="0"/>
          </a:p>
        </p:txBody>
      </p:sp>
      <p:sp>
        <p:nvSpPr>
          <p:cNvPr id="3" name="Content Placeholder 2"/>
          <p:cNvSpPr>
            <a:spLocks noGrp="1"/>
          </p:cNvSpPr>
          <p:nvPr>
            <p:ph idx="1"/>
          </p:nvPr>
        </p:nvSpPr>
        <p:spPr/>
        <p:txBody>
          <a:bodyPr/>
          <a:lstStyle/>
          <a:p>
            <a:r>
              <a:rPr lang="en-US" dirty="0" smtClean="0"/>
              <a:t>The ultimate level of segmentation leads to ‘one-to-one’ marketing or customized marketing for each individual. </a:t>
            </a:r>
            <a:endParaRPr lang="en-US" dirty="0"/>
          </a:p>
        </p:txBody>
      </p:sp>
      <p:pic>
        <p:nvPicPr>
          <p:cNvPr id="8" name="Picture 7" descr="asian-paints-250x250.jpg"/>
          <p:cNvPicPr>
            <a:picLocks noChangeAspect="1"/>
          </p:cNvPicPr>
          <p:nvPr/>
        </p:nvPicPr>
        <p:blipFill>
          <a:blip r:embed="rId2"/>
          <a:stretch>
            <a:fillRect/>
          </a:stretch>
        </p:blipFill>
        <p:spPr>
          <a:xfrm>
            <a:off x="6934200" y="3357499"/>
            <a:ext cx="2209800" cy="24337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64" y="3350572"/>
            <a:ext cx="5410200" cy="316298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Brand and Brand Equity </a:t>
            </a:r>
            <a:endParaRPr lang="en-US" dirty="0"/>
          </a:p>
        </p:txBody>
      </p:sp>
      <p:sp>
        <p:nvSpPr>
          <p:cNvPr id="3" name="Content Placeholder 2"/>
          <p:cNvSpPr>
            <a:spLocks noGrp="1"/>
          </p:cNvSpPr>
          <p:nvPr>
            <p:ph idx="1"/>
          </p:nvPr>
        </p:nvSpPr>
        <p:spPr>
          <a:xfrm>
            <a:off x="457200" y="990600"/>
            <a:ext cx="8229600" cy="4525963"/>
          </a:xfrm>
        </p:spPr>
        <p:txBody>
          <a:bodyPr>
            <a:normAutofit/>
          </a:bodyPr>
          <a:lstStyle/>
          <a:p>
            <a:r>
              <a:rPr lang="en-US" sz="2400" dirty="0" smtClean="0"/>
              <a:t>Brand is a name, term, sign, symbol, design or a combination of them, intended to identify the goods and services of one seller and to differentiate them from those of competitors.</a:t>
            </a:r>
          </a:p>
          <a:p>
            <a:r>
              <a:rPr lang="en-US" sz="2400" dirty="0" smtClean="0"/>
              <a:t>Brand  equity is the added value endowed on product and services. It may be reflected in the way customers think, feel and act with respect to the brand, prices &amp; market share.</a:t>
            </a:r>
            <a:endParaRPr lang="en-US" sz="2400" dirty="0"/>
          </a:p>
        </p:txBody>
      </p:sp>
      <p:pic>
        <p:nvPicPr>
          <p:cNvPr id="4" name="Picture 3" descr="Brand-Impressions-Brand-Management.png"/>
          <p:cNvPicPr>
            <a:picLocks noChangeAspect="1"/>
          </p:cNvPicPr>
          <p:nvPr/>
        </p:nvPicPr>
        <p:blipFill>
          <a:blip r:embed="rId2"/>
          <a:stretch>
            <a:fillRect/>
          </a:stretch>
        </p:blipFill>
        <p:spPr>
          <a:xfrm>
            <a:off x="0" y="3729789"/>
            <a:ext cx="9144000" cy="312821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locking-opportunity-at-the-intersection-of-brand-and-customer-experience-2.png"/>
          <p:cNvPicPr>
            <a:picLocks noGrp="1" noChangeAspect="1"/>
          </p:cNvPicPr>
          <p:nvPr>
            <p:ph idx="1"/>
          </p:nvPr>
        </p:nvPicPr>
        <p:blipFill>
          <a:blip r:embed="rId2"/>
          <a:stretch>
            <a:fillRect/>
          </a:stretch>
        </p:blipFill>
        <p:spPr>
          <a:xfrm>
            <a:off x="0" y="-1"/>
            <a:ext cx="9144000" cy="6894739"/>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Choosing Brand Elements</a:t>
            </a:r>
            <a:endParaRPr lang="en-US" dirty="0"/>
          </a:p>
        </p:txBody>
      </p:sp>
      <p:sp>
        <p:nvSpPr>
          <p:cNvPr id="3" name="Content Placeholder 2"/>
          <p:cNvSpPr>
            <a:spLocks noGrp="1"/>
          </p:cNvSpPr>
          <p:nvPr>
            <p:ph idx="1"/>
          </p:nvPr>
        </p:nvSpPr>
        <p:spPr>
          <a:xfrm>
            <a:off x="457200" y="990600"/>
            <a:ext cx="8229600" cy="4525963"/>
          </a:xfrm>
        </p:spPr>
        <p:txBody>
          <a:bodyPr/>
          <a:lstStyle/>
          <a:p>
            <a:r>
              <a:rPr lang="en-US" dirty="0" smtClean="0"/>
              <a:t>Brand elements are those devices that identify and differentiate the brand. Such as: LOGO and Slogan (tagline). Most strong brands have multiple brand elements. Such as : NIKE</a:t>
            </a:r>
          </a:p>
          <a:p>
            <a:endParaRPr lang="en-US" dirty="0"/>
          </a:p>
        </p:txBody>
      </p:sp>
      <p:pic>
        <p:nvPicPr>
          <p:cNvPr id="4" name="Picture 3" descr="nike.png"/>
          <p:cNvPicPr>
            <a:picLocks noChangeAspect="1"/>
          </p:cNvPicPr>
          <p:nvPr/>
        </p:nvPicPr>
        <p:blipFill>
          <a:blip r:embed="rId2"/>
          <a:stretch>
            <a:fillRect/>
          </a:stretch>
        </p:blipFill>
        <p:spPr>
          <a:xfrm>
            <a:off x="0" y="3381375"/>
            <a:ext cx="5715000" cy="3476625"/>
          </a:xfrm>
          <a:prstGeom prst="rect">
            <a:avLst/>
          </a:prstGeom>
        </p:spPr>
      </p:pic>
      <p:pic>
        <p:nvPicPr>
          <p:cNvPr id="5" name="Picture 4" descr="c27d749b45602e16e41a3e20470999da.jpg"/>
          <p:cNvPicPr>
            <a:picLocks noChangeAspect="1"/>
          </p:cNvPicPr>
          <p:nvPr/>
        </p:nvPicPr>
        <p:blipFill>
          <a:blip r:embed="rId3"/>
          <a:stretch>
            <a:fillRect/>
          </a:stretch>
        </p:blipFill>
        <p:spPr>
          <a:xfrm>
            <a:off x="5867400" y="2946938"/>
            <a:ext cx="3276600" cy="3911061"/>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Brand Elements</a:t>
            </a:r>
            <a:endParaRPr lang="en-US" dirty="0"/>
          </a:p>
        </p:txBody>
      </p:sp>
      <p:sp>
        <p:nvSpPr>
          <p:cNvPr id="3" name="Content Placeholder 2"/>
          <p:cNvSpPr>
            <a:spLocks noGrp="1"/>
          </p:cNvSpPr>
          <p:nvPr>
            <p:ph idx="1"/>
          </p:nvPr>
        </p:nvSpPr>
        <p:spPr/>
        <p:txBody>
          <a:bodyPr/>
          <a:lstStyle/>
          <a:p>
            <a:r>
              <a:rPr lang="en-US" dirty="0" smtClean="0"/>
              <a:t>Memorable: How easily can be the element remembered? </a:t>
            </a:r>
            <a:endParaRPr lang="en-US" dirty="0"/>
          </a:p>
        </p:txBody>
      </p:sp>
      <p:pic>
        <p:nvPicPr>
          <p:cNvPr id="4" name="Picture 3" descr="lux-alluring-fragrances990x557_tcm244-479066_w750.jpg"/>
          <p:cNvPicPr>
            <a:picLocks noChangeAspect="1"/>
          </p:cNvPicPr>
          <p:nvPr/>
        </p:nvPicPr>
        <p:blipFill>
          <a:blip r:embed="rId2"/>
          <a:stretch>
            <a:fillRect/>
          </a:stretch>
        </p:blipFill>
        <p:spPr>
          <a:xfrm>
            <a:off x="5257800" y="2438400"/>
            <a:ext cx="3886200" cy="2181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lg-g5-mwc-expectations-audio.jpg"/>
          <p:cNvPicPr>
            <a:picLocks noChangeAspect="1"/>
          </p:cNvPicPr>
          <p:nvPr/>
        </p:nvPicPr>
        <p:blipFill>
          <a:blip r:embed="rId3"/>
          <a:stretch>
            <a:fillRect/>
          </a:stretch>
        </p:blipFill>
        <p:spPr>
          <a:xfrm>
            <a:off x="0" y="3200400"/>
            <a:ext cx="5029962"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Brand Elements</a:t>
            </a:r>
            <a:endParaRPr lang="en-US" dirty="0"/>
          </a:p>
        </p:txBody>
      </p:sp>
      <p:sp>
        <p:nvSpPr>
          <p:cNvPr id="3" name="Content Placeholder 2"/>
          <p:cNvSpPr>
            <a:spLocks noGrp="1"/>
          </p:cNvSpPr>
          <p:nvPr>
            <p:ph idx="1"/>
          </p:nvPr>
        </p:nvSpPr>
        <p:spPr/>
        <p:txBody>
          <a:bodyPr/>
          <a:lstStyle/>
          <a:p>
            <a:r>
              <a:rPr lang="en-US" dirty="0" smtClean="0"/>
              <a:t>Meaningful: Do they really have a meaning which goes along with the product/ service/ branding strategy?</a:t>
            </a:r>
          </a:p>
          <a:p>
            <a:pPr>
              <a:buNone/>
            </a:pPr>
            <a:endParaRPr lang="en-US" dirty="0"/>
          </a:p>
        </p:txBody>
      </p:sp>
      <p:pic>
        <p:nvPicPr>
          <p:cNvPr id="4" name="Picture 3" descr="MUM-MINERAL-WATER-1.5LTR_1_320X320.jpg"/>
          <p:cNvPicPr>
            <a:picLocks noChangeAspect="1"/>
          </p:cNvPicPr>
          <p:nvPr/>
        </p:nvPicPr>
        <p:blipFill>
          <a:blip r:embed="rId2"/>
          <a:stretch>
            <a:fillRect/>
          </a:stretch>
        </p:blipFill>
        <p:spPr>
          <a:xfrm>
            <a:off x="5410200" y="2971800"/>
            <a:ext cx="3733800" cy="3733800"/>
          </a:xfrm>
          <a:prstGeom prst="rect">
            <a:avLst/>
          </a:prstGeom>
        </p:spPr>
      </p:pic>
      <p:pic>
        <p:nvPicPr>
          <p:cNvPr id="5" name="Picture 4" descr="925047643s.jpg"/>
          <p:cNvPicPr>
            <a:picLocks noChangeAspect="1"/>
          </p:cNvPicPr>
          <p:nvPr/>
        </p:nvPicPr>
        <p:blipFill>
          <a:blip r:embed="rId3"/>
          <a:stretch>
            <a:fillRect/>
          </a:stretch>
        </p:blipFill>
        <p:spPr>
          <a:xfrm>
            <a:off x="1371600" y="3352800"/>
            <a:ext cx="3505200" cy="35052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6"/>
                </a:solidFill>
              </a:rPr>
              <a:t>Outline</a:t>
            </a:r>
            <a:endParaRPr lang="en-US" b="1" dirty="0">
              <a:solidFill>
                <a:schemeClr val="accent6"/>
              </a:solidFill>
            </a:endParaRPr>
          </a:p>
        </p:txBody>
      </p:sp>
      <p:sp>
        <p:nvSpPr>
          <p:cNvPr id="3" name="Content Placeholder 2"/>
          <p:cNvSpPr>
            <a:spLocks noGrp="1"/>
          </p:cNvSpPr>
          <p:nvPr>
            <p:ph idx="1"/>
          </p:nvPr>
        </p:nvSpPr>
        <p:spPr>
          <a:xfrm>
            <a:off x="457200" y="1295400"/>
            <a:ext cx="8229600" cy="5334000"/>
          </a:xfrm>
        </p:spPr>
        <p:txBody>
          <a:bodyPr>
            <a:normAutofit fontScale="85000" lnSpcReduction="10000"/>
          </a:bodyPr>
          <a:lstStyle/>
          <a:p>
            <a:pPr>
              <a:buNone/>
            </a:pPr>
            <a:r>
              <a:rPr lang="en-US" dirty="0" smtClean="0"/>
              <a:t>After finishing the lecture you will be able to:</a:t>
            </a:r>
          </a:p>
          <a:p>
            <a:r>
              <a:rPr lang="en-US" dirty="0" smtClean="0"/>
              <a:t>Define what market and marketing is</a:t>
            </a:r>
          </a:p>
          <a:p>
            <a:r>
              <a:rPr lang="en-US" dirty="0" smtClean="0"/>
              <a:t>Describe what is marketed</a:t>
            </a:r>
          </a:p>
          <a:p>
            <a:r>
              <a:rPr lang="en-US" dirty="0" smtClean="0"/>
              <a:t>Explain the 4P’s of marketing</a:t>
            </a:r>
          </a:p>
          <a:p>
            <a:r>
              <a:rPr lang="en-US" dirty="0" smtClean="0"/>
              <a:t>Differentiate between mass marketing and micromarketing</a:t>
            </a:r>
          </a:p>
          <a:p>
            <a:r>
              <a:rPr lang="en-US" dirty="0" smtClean="0"/>
              <a:t>Explain different types of micromarketing</a:t>
            </a:r>
          </a:p>
          <a:p>
            <a:r>
              <a:rPr lang="en-US" dirty="0" smtClean="0"/>
              <a:t>Explain how market segments are selected</a:t>
            </a:r>
          </a:p>
          <a:p>
            <a:r>
              <a:rPr lang="en-US" dirty="0" smtClean="0"/>
              <a:t>Understand the concepts of Brand and Brand Equity</a:t>
            </a:r>
          </a:p>
          <a:p>
            <a:r>
              <a:rPr lang="en-US" dirty="0" smtClean="0"/>
              <a:t>Explain how brand elements are chosen</a:t>
            </a:r>
          </a:p>
          <a:p>
            <a:r>
              <a:rPr lang="en-US" dirty="0" smtClean="0"/>
              <a:t>Develop a clear concept about Guerilla and Ambush Marketing </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Brand Elements</a:t>
            </a:r>
            <a:endParaRPr lang="en-US" b="1" dirty="0"/>
          </a:p>
        </p:txBody>
      </p:sp>
      <p:sp>
        <p:nvSpPr>
          <p:cNvPr id="3" name="Content Placeholder 2"/>
          <p:cNvSpPr>
            <a:spLocks noGrp="1"/>
          </p:cNvSpPr>
          <p:nvPr>
            <p:ph idx="1"/>
          </p:nvPr>
        </p:nvSpPr>
        <p:spPr>
          <a:xfrm>
            <a:off x="457200" y="1143000"/>
            <a:ext cx="8229600" cy="4525963"/>
          </a:xfrm>
        </p:spPr>
        <p:txBody>
          <a:bodyPr/>
          <a:lstStyle/>
          <a:p>
            <a:r>
              <a:rPr lang="en-US" dirty="0" smtClean="0"/>
              <a:t>Likable: How aesthetically appealing is the brand element?</a:t>
            </a:r>
            <a:endParaRPr lang="en-US" dirty="0"/>
          </a:p>
        </p:txBody>
      </p:sp>
      <p:pic>
        <p:nvPicPr>
          <p:cNvPr id="4" name="Picture 3" descr="800px-Titan_Industries_Logo.svg.png"/>
          <p:cNvPicPr>
            <a:picLocks noChangeAspect="1"/>
          </p:cNvPicPr>
          <p:nvPr/>
        </p:nvPicPr>
        <p:blipFill>
          <a:blip r:embed="rId2"/>
          <a:stretch>
            <a:fillRect/>
          </a:stretch>
        </p:blipFill>
        <p:spPr>
          <a:xfrm>
            <a:off x="0" y="2438400"/>
            <a:ext cx="3200399" cy="83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e5cf1654dc82c30fdaa087bcd24aed88x.jpg"/>
          <p:cNvPicPr>
            <a:picLocks noChangeAspect="1"/>
          </p:cNvPicPr>
          <p:nvPr/>
        </p:nvPicPr>
        <p:blipFill>
          <a:blip r:embed="rId3"/>
          <a:stretch>
            <a:fillRect/>
          </a:stretch>
        </p:blipFill>
        <p:spPr>
          <a:xfrm>
            <a:off x="3352800" y="2133600"/>
            <a:ext cx="5791200" cy="38513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Brand Elements</a:t>
            </a:r>
            <a:endParaRPr lang="en-US" dirty="0"/>
          </a:p>
        </p:txBody>
      </p:sp>
      <p:sp>
        <p:nvSpPr>
          <p:cNvPr id="3" name="Content Placeholder 2"/>
          <p:cNvSpPr>
            <a:spLocks noGrp="1"/>
          </p:cNvSpPr>
          <p:nvPr>
            <p:ph idx="1"/>
          </p:nvPr>
        </p:nvSpPr>
        <p:spPr>
          <a:xfrm>
            <a:off x="457200" y="1219200"/>
            <a:ext cx="8229600" cy="4525963"/>
          </a:xfrm>
        </p:spPr>
        <p:txBody>
          <a:bodyPr/>
          <a:lstStyle/>
          <a:p>
            <a:r>
              <a:rPr lang="en-US" dirty="0" smtClean="0"/>
              <a:t>Transferable: Can the brand element be used to introduce new products or services of the same or different category?</a:t>
            </a:r>
          </a:p>
          <a:p>
            <a:endParaRPr lang="en-US" dirty="0"/>
          </a:p>
        </p:txBody>
      </p:sp>
      <p:pic>
        <p:nvPicPr>
          <p:cNvPr id="4" name="Picture 3" descr="amazon-sign.jpg"/>
          <p:cNvPicPr>
            <a:picLocks noChangeAspect="1"/>
          </p:cNvPicPr>
          <p:nvPr/>
        </p:nvPicPr>
        <p:blipFill>
          <a:blip r:embed="rId2"/>
          <a:stretch>
            <a:fillRect/>
          </a:stretch>
        </p:blipFill>
        <p:spPr>
          <a:xfrm>
            <a:off x="0" y="3124200"/>
            <a:ext cx="9144000" cy="29718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Brand Elements</a:t>
            </a:r>
            <a:endParaRPr lang="en-US" dirty="0"/>
          </a:p>
        </p:txBody>
      </p:sp>
      <p:sp>
        <p:nvSpPr>
          <p:cNvPr id="3" name="Content Placeholder 2"/>
          <p:cNvSpPr>
            <a:spLocks noGrp="1"/>
          </p:cNvSpPr>
          <p:nvPr>
            <p:ph idx="1"/>
          </p:nvPr>
        </p:nvSpPr>
        <p:spPr/>
        <p:txBody>
          <a:bodyPr/>
          <a:lstStyle/>
          <a:p>
            <a:r>
              <a:rPr lang="en-US" dirty="0" smtClean="0"/>
              <a:t>Adaptable: How adaptable and updatable is the brand element?</a:t>
            </a:r>
            <a:endParaRPr lang="en-US" dirty="0"/>
          </a:p>
        </p:txBody>
      </p:sp>
      <p:pic>
        <p:nvPicPr>
          <p:cNvPr id="4" name="Picture 3" descr="Lifebuoy-for-health.jpg"/>
          <p:cNvPicPr>
            <a:picLocks noChangeAspect="1"/>
          </p:cNvPicPr>
          <p:nvPr/>
        </p:nvPicPr>
        <p:blipFill>
          <a:blip r:embed="rId2"/>
          <a:stretch>
            <a:fillRect/>
          </a:stretch>
        </p:blipFill>
        <p:spPr>
          <a:xfrm>
            <a:off x="0" y="2551216"/>
            <a:ext cx="3093720" cy="4306784"/>
          </a:xfrm>
          <a:prstGeom prst="rect">
            <a:avLst/>
          </a:prstGeom>
        </p:spPr>
      </p:pic>
      <p:pic>
        <p:nvPicPr>
          <p:cNvPr id="5" name="Picture 4" descr="2013_09_17_27_1_b.jpg"/>
          <p:cNvPicPr>
            <a:picLocks noChangeAspect="1"/>
          </p:cNvPicPr>
          <p:nvPr/>
        </p:nvPicPr>
        <p:blipFill>
          <a:blip r:embed="rId3"/>
          <a:stretch>
            <a:fillRect/>
          </a:stretch>
        </p:blipFill>
        <p:spPr>
          <a:xfrm>
            <a:off x="3193142" y="3048000"/>
            <a:ext cx="5950857" cy="3810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Brand Elements</a:t>
            </a:r>
            <a:endParaRPr lang="en-US" dirty="0"/>
          </a:p>
        </p:txBody>
      </p:sp>
      <p:sp>
        <p:nvSpPr>
          <p:cNvPr id="3" name="Content Placeholder 2"/>
          <p:cNvSpPr>
            <a:spLocks noGrp="1"/>
          </p:cNvSpPr>
          <p:nvPr>
            <p:ph idx="1"/>
          </p:nvPr>
        </p:nvSpPr>
        <p:spPr/>
        <p:txBody>
          <a:bodyPr/>
          <a:lstStyle/>
          <a:p>
            <a:r>
              <a:rPr lang="en-US" dirty="0" smtClean="0"/>
              <a:t>Protectable: How legally protectable is the brand </a:t>
            </a:r>
            <a:r>
              <a:rPr lang="en-US" dirty="0" smtClean="0"/>
              <a:t>element? Are their Trademark protected?</a:t>
            </a:r>
            <a:endParaRPr lang="en-US" dirty="0"/>
          </a:p>
        </p:txBody>
      </p:sp>
      <p:pic>
        <p:nvPicPr>
          <p:cNvPr id="1028" name="Picture 4" descr="3M 810 Scotch Tape - 1/2&quot; x 36 yds S-10223 - U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12420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bil motor oil products | Mobi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3352800"/>
            <a:ext cx="4354286"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C00000"/>
                </a:solidFill>
              </a:rPr>
              <a:t>Branding decisions</a:t>
            </a:r>
            <a:r>
              <a:rPr lang="en-US" dirty="0" smtClean="0"/>
              <a:t>:</a:t>
            </a:r>
            <a:br>
              <a:rPr lang="en-US" dirty="0" smtClean="0"/>
            </a:br>
            <a:r>
              <a:rPr lang="en-US" dirty="0" smtClean="0"/>
              <a:t>Which brand name to use:</a:t>
            </a:r>
            <a:endParaRPr lang="en-US" dirty="0"/>
          </a:p>
        </p:txBody>
      </p:sp>
      <p:sp>
        <p:nvSpPr>
          <p:cNvPr id="3" name="Content Placeholder 2"/>
          <p:cNvSpPr>
            <a:spLocks noGrp="1"/>
          </p:cNvSpPr>
          <p:nvPr>
            <p:ph idx="1"/>
          </p:nvPr>
        </p:nvSpPr>
        <p:spPr/>
        <p:txBody>
          <a:bodyPr/>
          <a:lstStyle/>
          <a:p>
            <a:r>
              <a:rPr lang="en-US" dirty="0" smtClean="0"/>
              <a:t>Individual names</a:t>
            </a:r>
          </a:p>
          <a:p>
            <a:r>
              <a:rPr lang="en-US" dirty="0" smtClean="0"/>
              <a:t>Blanket family names</a:t>
            </a:r>
          </a:p>
          <a:p>
            <a:r>
              <a:rPr lang="en-US" dirty="0" smtClean="0"/>
              <a:t>Separate family names</a:t>
            </a:r>
          </a:p>
          <a:p>
            <a:r>
              <a:rPr lang="en-US" dirty="0" smtClean="0"/>
              <a:t>Corporate name combined with individual product name</a:t>
            </a:r>
          </a:p>
        </p:txBody>
      </p:sp>
    </p:spTree>
    <p:extLst>
      <p:ext uri="{BB962C8B-B14F-4D97-AF65-F5344CB8AC3E}">
        <p14:creationId xmlns:p14="http://schemas.microsoft.com/office/powerpoint/2010/main" val="31283581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Individual names:</a:t>
            </a:r>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5999"/>
            <a:ext cx="6440012" cy="4460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8750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Blanket family Names:</a:t>
            </a:r>
          </a:p>
          <a:p>
            <a:pPr marL="0" indent="0">
              <a:buNone/>
            </a:pPr>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2209800"/>
            <a:ext cx="30734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09800"/>
            <a:ext cx="3733800" cy="2203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descr="Bashundhara tissue production goes automatic - Bashundhara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495800"/>
            <a:ext cx="3048000" cy="2030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1399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Separate family names:</a:t>
            </a:r>
          </a:p>
          <a:p>
            <a:pPr marL="0" indent="0">
              <a:buNone/>
            </a:pPr>
            <a:endParaRPr lang="en-US"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133600"/>
            <a:ext cx="3793067"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584" y="1853293"/>
            <a:ext cx="3886200" cy="2694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645" y="4724400"/>
            <a:ext cx="1905000" cy="126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876" y="4419600"/>
            <a:ext cx="38100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1897" y="4582544"/>
            <a:ext cx="1633538"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7027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Corporate name combined with individual product name:</a:t>
            </a:r>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667000"/>
            <a:ext cx="5314950" cy="3990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203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descr="Color_Emotion_Guide2.png"/>
          <p:cNvPicPr>
            <a:picLocks noGrp="1" noChangeAspect="1"/>
          </p:cNvPicPr>
          <p:nvPr>
            <p:ph idx="1"/>
          </p:nvPr>
        </p:nvPicPr>
        <p:blipFill>
          <a:blip r:embed="rId2"/>
          <a:stretch>
            <a:fillRect/>
          </a:stretch>
        </p:blipFill>
        <p:spPr>
          <a:xfrm>
            <a:off x="0" y="0"/>
            <a:ext cx="9143999" cy="6858000"/>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a Market?</a:t>
            </a:r>
            <a:endParaRPr lang="en-US" b="1" dirty="0"/>
          </a:p>
        </p:txBody>
      </p:sp>
      <p:sp>
        <p:nvSpPr>
          <p:cNvPr id="3" name="Content Placeholder 2"/>
          <p:cNvSpPr>
            <a:spLocks noGrp="1"/>
          </p:cNvSpPr>
          <p:nvPr>
            <p:ph idx="1"/>
          </p:nvPr>
        </p:nvSpPr>
        <p:spPr>
          <a:xfrm>
            <a:off x="457200" y="1371600"/>
            <a:ext cx="8229600" cy="4525963"/>
          </a:xfrm>
        </p:spPr>
        <p:txBody>
          <a:bodyPr/>
          <a:lstStyle/>
          <a:p>
            <a:pPr lvl="1" algn="just"/>
            <a:r>
              <a:rPr lang="en-US" dirty="0" smtClean="0"/>
              <a:t>A market is a physical place where buyers and sellers gathered to exchange goods and services.</a:t>
            </a:r>
            <a:endParaRPr lang="en-US" sz="3200" dirty="0" smtClean="0"/>
          </a:p>
          <a:p>
            <a:pPr lvl="1" algn="just"/>
            <a:r>
              <a:rPr lang="en-US" dirty="0" smtClean="0"/>
              <a:t>Economists describe a market as collection of buyers and sellers.</a:t>
            </a:r>
            <a:endParaRPr lang="en-US" sz="3200" dirty="0" smtClean="0"/>
          </a:p>
          <a:p>
            <a:pPr marL="342900" lvl="1" indent="-342900" algn="just">
              <a:buFont typeface="Arial" pitchFamily="34" charset="0"/>
              <a:buChar char="•"/>
            </a:pPr>
            <a:r>
              <a:rPr lang="en-US" dirty="0" smtClean="0"/>
              <a:t>Marketers view the sellers as constituting the industry and buyers as constituting the market.</a:t>
            </a:r>
            <a:endParaRPr lang="en-US" dirty="0"/>
          </a:p>
        </p:txBody>
      </p:sp>
      <p:pic>
        <p:nvPicPr>
          <p:cNvPr id="4" name="Picture 3"/>
          <p:cNvPicPr>
            <a:picLocks noChangeAspect="1" noChangeArrowheads="1"/>
          </p:cNvPicPr>
          <p:nvPr/>
        </p:nvPicPr>
        <p:blipFill>
          <a:blip r:embed="rId2"/>
          <a:srcRect/>
          <a:stretch>
            <a:fillRect/>
          </a:stretch>
        </p:blipFill>
        <p:spPr bwMode="auto">
          <a:xfrm>
            <a:off x="1981200" y="4267200"/>
            <a:ext cx="5259435"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Interesting Marketing Strategies- Guerilla Marketing</a:t>
            </a:r>
            <a:endParaRPr lang="en-US" dirty="0"/>
          </a:p>
        </p:txBody>
      </p:sp>
      <p:sp>
        <p:nvSpPr>
          <p:cNvPr id="3" name="Content Placeholder 2"/>
          <p:cNvSpPr>
            <a:spLocks noGrp="1"/>
          </p:cNvSpPr>
          <p:nvPr>
            <p:ph idx="1"/>
          </p:nvPr>
        </p:nvSpPr>
        <p:spPr>
          <a:xfrm>
            <a:off x="457200" y="1600200"/>
            <a:ext cx="8229600" cy="4953000"/>
          </a:xfrm>
        </p:spPr>
        <p:txBody>
          <a:bodyPr>
            <a:normAutofit fontScale="85000" lnSpcReduction="10000"/>
          </a:bodyPr>
          <a:lstStyle/>
          <a:p>
            <a:r>
              <a:rPr lang="en-US" b="1" dirty="0" smtClean="0"/>
              <a:t>Guerrilla Marketing</a:t>
            </a:r>
            <a:r>
              <a:rPr lang="en-US" dirty="0" smtClean="0"/>
              <a:t> is an advertising strategy that focuses on low-cost unconventional marketing tactics that yield maximum results. This involves high energy and imagination focusing on grasping the attention of the public in more personal and memorable level. The main point of guerrilla marketing is that the activities are done exclusively on the streets or other public places, such as shopping centers, parks or beaches with maximum people access so as to attract a bigger audience.</a:t>
            </a:r>
          </a:p>
          <a:p>
            <a:r>
              <a:rPr lang="en-US" dirty="0" smtClean="0"/>
              <a:t>Many examples of Guerilla Marketing are shown in the next slides as they are very interesting and creative!</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8f21b7e0f8119132eec4ee2089bcc0d3.jpg"/>
          <p:cNvPicPr>
            <a:picLocks noGrp="1" noChangeAspect="1"/>
          </p:cNvPicPr>
          <p:nvPr>
            <p:ph idx="1"/>
          </p:nvPr>
        </p:nvPicPr>
        <p:blipFill>
          <a:blip r:embed="rId2"/>
          <a:stretch>
            <a:fillRect/>
          </a:stretch>
        </p:blipFill>
        <p:spPr>
          <a:xfrm>
            <a:off x="-14374" y="14980"/>
            <a:ext cx="9158373" cy="6843020"/>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1970770af1daa9a5c235abc378f9c8bf.jpg"/>
          <p:cNvPicPr>
            <a:picLocks noGrp="1" noChangeAspect="1"/>
          </p:cNvPicPr>
          <p:nvPr>
            <p:ph idx="1"/>
          </p:nvPr>
        </p:nvPicPr>
        <p:blipFill>
          <a:blip r:embed="rId2"/>
          <a:stretch>
            <a:fillRect/>
          </a:stretch>
        </p:blipFill>
        <p:spPr>
          <a:xfrm>
            <a:off x="1" y="0"/>
            <a:ext cx="9151828" cy="6858000"/>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GuerillaMarketing.jpg"/>
          <p:cNvPicPr>
            <a:picLocks noGrp="1" noChangeAspect="1"/>
          </p:cNvPicPr>
          <p:nvPr>
            <p:ph idx="1"/>
          </p:nvPr>
        </p:nvPicPr>
        <p:blipFill>
          <a:blip r:embed="rId2"/>
          <a:stretch>
            <a:fillRect/>
          </a:stretch>
        </p:blipFill>
        <p:spPr>
          <a:xfrm>
            <a:off x="0" y="1"/>
            <a:ext cx="9143999" cy="6858000"/>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Copenhagen-Zoo.pn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windex-bus-shelter-guerilla-marketing.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Shot-2015-04-21-at-5.20.30-PM-660x440.png"/>
          <p:cNvPicPr>
            <a:picLocks noGrp="1" noChangeAspect="1"/>
          </p:cNvPicPr>
          <p:nvPr>
            <p:ph idx="1"/>
          </p:nvPr>
        </p:nvPicPr>
        <p:blipFill>
          <a:blip r:embed="rId2"/>
          <a:stretch>
            <a:fillRect/>
          </a:stretch>
        </p:blipFill>
        <p:spPr>
          <a:xfrm>
            <a:off x="0" y="38100"/>
            <a:ext cx="9144000" cy="6819900"/>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dental-guerilla-marketing.jpg"/>
          <p:cNvPicPr>
            <a:picLocks noChangeAspect="1"/>
          </p:cNvPicPr>
          <p:nvPr/>
        </p:nvPicPr>
        <p:blipFill>
          <a:blip r:embed="rId2"/>
          <a:stretch>
            <a:fillRect/>
          </a:stretch>
        </p:blipFill>
        <p:spPr>
          <a:xfrm>
            <a:off x="0" y="0"/>
            <a:ext cx="9097346"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duracell-guerilla-marketing.jpg"/>
          <p:cNvPicPr>
            <a:picLocks noChangeAspect="1"/>
          </p:cNvPicPr>
          <p:nvPr/>
        </p:nvPicPr>
        <p:blipFill>
          <a:blip r:embed="rId2"/>
          <a:stretch>
            <a:fillRect/>
          </a:stretch>
        </p:blipFill>
        <p:spPr>
          <a:xfrm>
            <a:off x="0" y="0"/>
            <a:ext cx="9081072"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descr="folgers-guerilla-marketing.jpg"/>
          <p:cNvPicPr>
            <a:picLocks noChangeAspect="1"/>
          </p:cNvPicPr>
          <p:nvPr/>
        </p:nvPicPr>
        <p:blipFill>
          <a:blip r:embed="rId2"/>
          <a:stretch>
            <a:fillRect/>
          </a:stretch>
        </p:blipFill>
        <p:spPr>
          <a:xfrm>
            <a:off x="0" y="0"/>
            <a:ext cx="9144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Marketing and Marketing Management</a:t>
            </a:r>
            <a:endParaRPr lang="en-US" b="1" dirty="0"/>
          </a:p>
        </p:txBody>
      </p:sp>
      <p:sp>
        <p:nvSpPr>
          <p:cNvPr id="3" name="Content Placeholder 2"/>
          <p:cNvSpPr>
            <a:spLocks noGrp="1"/>
          </p:cNvSpPr>
          <p:nvPr>
            <p:ph idx="1"/>
          </p:nvPr>
        </p:nvSpPr>
        <p:spPr>
          <a:xfrm>
            <a:off x="381000" y="1371600"/>
            <a:ext cx="8229600" cy="4525963"/>
          </a:xfrm>
        </p:spPr>
        <p:txBody>
          <a:bodyPr/>
          <a:lstStyle/>
          <a:p>
            <a:r>
              <a:rPr lang="en-US" dirty="0" smtClean="0"/>
              <a:t>Marketing is an organizational function and a set of processes for </a:t>
            </a:r>
            <a:r>
              <a:rPr lang="en-US" b="1" dirty="0" smtClean="0">
                <a:solidFill>
                  <a:srgbClr val="7030A0"/>
                </a:solidFill>
              </a:rPr>
              <a:t>creating</a:t>
            </a:r>
            <a:r>
              <a:rPr lang="en-US" dirty="0" smtClean="0"/>
              <a:t>, </a:t>
            </a:r>
            <a:r>
              <a:rPr lang="en-US" b="1" dirty="0" smtClean="0">
                <a:solidFill>
                  <a:srgbClr val="7030A0"/>
                </a:solidFill>
              </a:rPr>
              <a:t>communicating</a:t>
            </a:r>
            <a:r>
              <a:rPr lang="en-US" dirty="0" smtClean="0"/>
              <a:t> and </a:t>
            </a:r>
            <a:r>
              <a:rPr lang="en-US" b="1" dirty="0" smtClean="0">
                <a:solidFill>
                  <a:srgbClr val="7030A0"/>
                </a:solidFill>
              </a:rPr>
              <a:t>delivering</a:t>
            </a:r>
            <a:r>
              <a:rPr lang="en-US" dirty="0" smtClean="0"/>
              <a:t> value to the customers and for managing customer relationships in ways that benefit the organization and its stakeholders. </a:t>
            </a:r>
            <a:endParaRPr lang="en-US" dirty="0"/>
          </a:p>
        </p:txBody>
      </p:sp>
      <p:pic>
        <p:nvPicPr>
          <p:cNvPr id="4" name="Picture 3" descr="Rollei_Selfie_Stick_4_Fun_black_1953915.jpg"/>
          <p:cNvPicPr>
            <a:picLocks noChangeAspect="1"/>
          </p:cNvPicPr>
          <p:nvPr/>
        </p:nvPicPr>
        <p:blipFill>
          <a:blip r:embed="rId2" cstate="print"/>
          <a:stretch>
            <a:fillRect/>
          </a:stretch>
        </p:blipFill>
        <p:spPr>
          <a:xfrm>
            <a:off x="0" y="3962401"/>
            <a:ext cx="2782022" cy="2895599"/>
          </a:xfrm>
          <a:prstGeom prst="rect">
            <a:avLst/>
          </a:prstGeom>
          <a:ln>
            <a:noFill/>
          </a:ln>
          <a:effectLst>
            <a:softEdge rad="112500"/>
          </a:effectLst>
        </p:spPr>
      </p:pic>
      <p:pic>
        <p:nvPicPr>
          <p:cNvPr id="5" name="Picture 4" descr="Sony-wm-fx421-walkman.jpg"/>
          <p:cNvPicPr>
            <a:picLocks noChangeAspect="1"/>
          </p:cNvPicPr>
          <p:nvPr/>
        </p:nvPicPr>
        <p:blipFill>
          <a:blip r:embed="rId3" cstate="print"/>
          <a:stretch>
            <a:fillRect/>
          </a:stretch>
        </p:blipFill>
        <p:spPr>
          <a:xfrm>
            <a:off x="2895600" y="3962400"/>
            <a:ext cx="3545727" cy="2895600"/>
          </a:xfrm>
          <a:prstGeom prst="rect">
            <a:avLst/>
          </a:prstGeom>
          <a:ln>
            <a:noFill/>
          </a:ln>
          <a:effectLst>
            <a:softEdge rad="112500"/>
          </a:effectLst>
        </p:spPr>
      </p:pic>
      <p:pic>
        <p:nvPicPr>
          <p:cNvPr id="6" name="Picture 5" descr="29118083-Happy-and-cheerful-pretty-woman-jumping-in-the-air-with-shopping-bag-in-her-hands--Stock-Vector.jpg"/>
          <p:cNvPicPr>
            <a:picLocks noChangeAspect="1"/>
          </p:cNvPicPr>
          <p:nvPr/>
        </p:nvPicPr>
        <p:blipFill>
          <a:blip r:embed="rId4" cstate="print"/>
          <a:stretch>
            <a:fillRect/>
          </a:stretch>
        </p:blipFill>
        <p:spPr>
          <a:xfrm>
            <a:off x="6324600" y="4038600"/>
            <a:ext cx="2819400" cy="28194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Ambush Marketing</a:t>
            </a:r>
            <a:endParaRPr lang="en-US" dirty="0"/>
          </a:p>
        </p:txBody>
      </p:sp>
      <p:sp>
        <p:nvSpPr>
          <p:cNvPr id="3" name="Content Placeholder 2"/>
          <p:cNvSpPr>
            <a:spLocks noGrp="1"/>
          </p:cNvSpPr>
          <p:nvPr>
            <p:ph idx="1"/>
          </p:nvPr>
        </p:nvSpPr>
        <p:spPr/>
        <p:txBody>
          <a:bodyPr/>
          <a:lstStyle/>
          <a:p>
            <a:r>
              <a:rPr lang="en-US" dirty="0" smtClean="0"/>
              <a:t>the practice by which a rival company attempts to associate its products with an event that already has official sponsors.</a:t>
            </a:r>
            <a:endParaRPr lang="en-US" dirty="0"/>
          </a:p>
        </p:txBody>
      </p:sp>
      <p:pic>
        <p:nvPicPr>
          <p:cNvPr id="4" name="Picture 3" descr="ingenious-ambush-campaigns-from-nike-samsung-and-bmw-make-official-sponsorships-look-like-a-waste.jpg"/>
          <p:cNvPicPr>
            <a:picLocks noChangeAspect="1"/>
          </p:cNvPicPr>
          <p:nvPr/>
        </p:nvPicPr>
        <p:blipFill>
          <a:blip r:embed="rId2"/>
          <a:stretch>
            <a:fillRect/>
          </a:stretch>
        </p:blipFill>
        <p:spPr>
          <a:xfrm>
            <a:off x="4419600" y="3352800"/>
            <a:ext cx="4391025" cy="3257857"/>
          </a:xfrm>
          <a:prstGeom prst="rect">
            <a:avLst/>
          </a:prstGeom>
        </p:spPr>
      </p:pic>
      <p:sp>
        <p:nvSpPr>
          <p:cNvPr id="5" name="TextBox 4"/>
          <p:cNvSpPr txBox="1"/>
          <p:nvPr/>
        </p:nvSpPr>
        <p:spPr>
          <a:xfrm>
            <a:off x="228600" y="3962400"/>
            <a:ext cx="4038600" cy="1938992"/>
          </a:xfrm>
          <a:prstGeom prst="rect">
            <a:avLst/>
          </a:prstGeom>
          <a:noFill/>
        </p:spPr>
        <p:txBody>
          <a:bodyPr wrap="square" rtlCol="0">
            <a:spAutoFit/>
          </a:bodyPr>
          <a:lstStyle/>
          <a:p>
            <a:r>
              <a:rPr lang="en-US" sz="2400" b="1" dirty="0" smtClean="0"/>
              <a:t>Michael Johnson's famous shoes were one of Nike's many attempts to ambush Reebok's 1996 Olympic sponsorship</a:t>
            </a:r>
            <a:endParaRPr lang="en-US" sz="2400"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extBox 4"/>
          <p:cNvSpPr txBox="1"/>
          <p:nvPr/>
        </p:nvSpPr>
        <p:spPr>
          <a:xfrm>
            <a:off x="533400" y="5257800"/>
            <a:ext cx="8001000" cy="1323439"/>
          </a:xfrm>
          <a:prstGeom prst="rect">
            <a:avLst/>
          </a:prstGeom>
          <a:noFill/>
        </p:spPr>
        <p:txBody>
          <a:bodyPr wrap="square" rtlCol="0">
            <a:spAutoFit/>
          </a:bodyPr>
          <a:lstStyle/>
          <a:p>
            <a:r>
              <a:rPr lang="en-US" sz="2000" b="1" dirty="0" smtClean="0"/>
              <a:t>In 2010, during a match between Denmark and Holland, 36 girls were removed from the stadium after being accused of being models for the Dutch beer Bavaria attempting to ambush the World Cup and its official beer sponsor, Budweiser.</a:t>
            </a:r>
            <a:endParaRPr lang="en-US" sz="2000" b="1" dirty="0"/>
          </a:p>
        </p:txBody>
      </p:sp>
      <p:pic>
        <p:nvPicPr>
          <p:cNvPr id="7" name="Content Placeholder 6" descr="_48081948_009534397-1.jpg"/>
          <p:cNvPicPr>
            <a:picLocks noGrp="1" noChangeAspect="1"/>
          </p:cNvPicPr>
          <p:nvPr>
            <p:ph idx="1"/>
          </p:nvPr>
        </p:nvPicPr>
        <p:blipFill>
          <a:blip r:embed="rId2"/>
          <a:stretch>
            <a:fillRect/>
          </a:stretch>
        </p:blipFill>
        <p:spPr>
          <a:xfrm>
            <a:off x="0" y="-1"/>
            <a:ext cx="9144000" cy="5098473"/>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Gray Market and Black Market</a:t>
            </a:r>
            <a:endParaRPr lang="en-US" dirty="0"/>
          </a:p>
        </p:txBody>
      </p:sp>
      <p:sp>
        <p:nvSpPr>
          <p:cNvPr id="3" name="Content Placeholder 2"/>
          <p:cNvSpPr>
            <a:spLocks noGrp="1"/>
          </p:cNvSpPr>
          <p:nvPr>
            <p:ph idx="1"/>
          </p:nvPr>
        </p:nvSpPr>
        <p:spPr>
          <a:xfrm>
            <a:off x="457200" y="1600201"/>
            <a:ext cx="8229600" cy="2285999"/>
          </a:xfrm>
        </p:spPr>
        <p:txBody>
          <a:bodyPr>
            <a:normAutofit fontScale="77500" lnSpcReduction="20000"/>
          </a:bodyPr>
          <a:lstStyle/>
          <a:p>
            <a:pPr marL="0" indent="0" algn="just">
              <a:buNone/>
            </a:pPr>
            <a:r>
              <a:rPr lang="en-US" dirty="0"/>
              <a:t>Generally, a manufacturer works with a single importer who can sell and support their products in a given region. The importer usually has local dealers and distributors who resell the imported products; this is called a "</a:t>
            </a:r>
            <a:r>
              <a:rPr lang="en-US" b="1" dirty="0"/>
              <a:t>distribution channel</a:t>
            </a:r>
            <a:r>
              <a:rPr lang="en-US" dirty="0"/>
              <a:t>". </a:t>
            </a:r>
            <a:r>
              <a:rPr lang="en-US" b="1" i="1" dirty="0"/>
              <a:t>Gray Market</a:t>
            </a:r>
            <a:r>
              <a:rPr lang="en-US" dirty="0"/>
              <a:t> refers to </a:t>
            </a:r>
            <a:r>
              <a:rPr lang="en-US" dirty="0" smtClean="0"/>
              <a:t>commodities that </a:t>
            </a:r>
            <a:r>
              <a:rPr lang="en-US" dirty="0"/>
              <a:t>is imported and sold by methods other than these normal channels.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4009783"/>
            <a:ext cx="4800600" cy="284435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92" y="3981448"/>
            <a:ext cx="4021907" cy="2844981"/>
          </a:xfrm>
          <a:prstGeom prst="rect">
            <a:avLst/>
          </a:prstGeom>
        </p:spPr>
      </p:pic>
    </p:spTree>
    <p:extLst>
      <p:ext uri="{BB962C8B-B14F-4D97-AF65-F5344CB8AC3E}">
        <p14:creationId xmlns:p14="http://schemas.microsoft.com/office/powerpoint/2010/main" val="24065825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Gray Market and Black Market</a:t>
            </a:r>
          </a:p>
        </p:txBody>
      </p:sp>
      <p:sp>
        <p:nvSpPr>
          <p:cNvPr id="3" name="Content Placeholder 2"/>
          <p:cNvSpPr>
            <a:spLocks noGrp="1"/>
          </p:cNvSpPr>
          <p:nvPr>
            <p:ph idx="1"/>
          </p:nvPr>
        </p:nvSpPr>
        <p:spPr>
          <a:xfrm>
            <a:off x="457200" y="1600201"/>
            <a:ext cx="8229600" cy="2362200"/>
          </a:xfrm>
        </p:spPr>
        <p:txBody>
          <a:bodyPr>
            <a:noAutofit/>
          </a:bodyPr>
          <a:lstStyle/>
          <a:p>
            <a:pPr marL="0" indent="0">
              <a:buNone/>
            </a:pPr>
            <a:r>
              <a:rPr lang="en-US" sz="2400" dirty="0"/>
              <a:t>Black market deals with the banned, counterfeit or stolen items which are sold in the market illegally.</a:t>
            </a:r>
          </a:p>
          <a:p>
            <a:pPr marL="0" indent="0">
              <a:buNone/>
            </a:pPr>
            <a:r>
              <a:rPr lang="en-US" sz="2400" b="1" dirty="0" smtClean="0"/>
              <a:t>Black </a:t>
            </a:r>
            <a:r>
              <a:rPr lang="en-US" sz="2400" b="1" dirty="0"/>
              <a:t>market </a:t>
            </a:r>
            <a:r>
              <a:rPr lang="en-US" sz="2400" dirty="0"/>
              <a:t>transactions usually occur “under the table” to let participants avoid </a:t>
            </a:r>
            <a:r>
              <a:rPr lang="en-US" sz="2400" dirty="0" smtClean="0"/>
              <a:t>government price control</a:t>
            </a:r>
            <a:r>
              <a:rPr lang="en-US" sz="2400" dirty="0"/>
              <a:t> </a:t>
            </a:r>
            <a:r>
              <a:rPr lang="en-US" sz="2400" dirty="0" smtClean="0"/>
              <a:t>or </a:t>
            </a:r>
            <a:r>
              <a:rPr lang="en-US" sz="2400" dirty="0"/>
              <a:t>taxes. The black market is also the venue where highly controlled substances or products such as drugs and firearms are </a:t>
            </a:r>
            <a:r>
              <a:rPr lang="en-US" sz="2400" dirty="0" smtClean="0"/>
              <a:t>illegally traded</a:t>
            </a:r>
            <a:r>
              <a:rPr lang="en-US" sz="2400" dirty="0"/>
              <a:t>.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1924"/>
            <a:ext cx="4617720" cy="28860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4000500"/>
            <a:ext cx="4191000" cy="2857500"/>
          </a:xfrm>
          <a:prstGeom prst="rect">
            <a:avLst/>
          </a:prstGeom>
        </p:spPr>
      </p:pic>
    </p:spTree>
    <p:extLst>
      <p:ext uri="{BB962C8B-B14F-4D97-AF65-F5344CB8AC3E}">
        <p14:creationId xmlns:p14="http://schemas.microsoft.com/office/powerpoint/2010/main" val="10617460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45865751-Thank-You-Comic-book-style-word-on-comic-book-abstract-background--Stock-Vector.jpg"/>
          <p:cNvPicPr>
            <a:picLocks noGrp="1" noChangeAspect="1"/>
          </p:cNvPicPr>
          <p:nvPr>
            <p:ph idx="1"/>
          </p:nvPr>
        </p:nvPicPr>
        <p:blipFill>
          <a:blip r:embed="rId2"/>
          <a:stretch>
            <a:fillRect/>
          </a:stretch>
        </p:blipFill>
        <p:spPr>
          <a:xfrm>
            <a:off x="1" y="0"/>
            <a:ext cx="9144000" cy="6858001"/>
          </a:xfr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Marketed?</a:t>
            </a:r>
            <a:endParaRPr lang="en-US" b="1" dirty="0"/>
          </a:p>
        </p:txBody>
      </p:sp>
      <p:sp>
        <p:nvSpPr>
          <p:cNvPr id="3" name="Content Placeholder 2"/>
          <p:cNvSpPr>
            <a:spLocks noGrp="1"/>
          </p:cNvSpPr>
          <p:nvPr>
            <p:ph idx="1"/>
          </p:nvPr>
        </p:nvSpPr>
        <p:spPr/>
        <p:txBody>
          <a:bodyPr/>
          <a:lstStyle/>
          <a:p>
            <a:r>
              <a:rPr lang="en-US" dirty="0" smtClean="0"/>
              <a:t>Goods (tangible)</a:t>
            </a:r>
          </a:p>
          <a:p>
            <a:r>
              <a:rPr lang="en-US" dirty="0" smtClean="0"/>
              <a:t>Services (intangible)</a:t>
            </a:r>
          </a:p>
          <a:p>
            <a:r>
              <a:rPr lang="en-US" dirty="0" smtClean="0"/>
              <a:t>Persons</a:t>
            </a:r>
          </a:p>
          <a:p>
            <a:pPr>
              <a:buNone/>
            </a:pPr>
            <a:endParaRPr lang="en-US" dirty="0" smtClean="0"/>
          </a:p>
          <a:p>
            <a:pPr>
              <a:buNone/>
            </a:pPr>
            <a:endParaRPr lang="en-US" dirty="0"/>
          </a:p>
        </p:txBody>
      </p:sp>
      <p:pic>
        <p:nvPicPr>
          <p:cNvPr id="6" name="Picture 5" descr="watch-better-call-saul-online.png"/>
          <p:cNvPicPr>
            <a:picLocks noChangeAspect="1"/>
          </p:cNvPicPr>
          <p:nvPr/>
        </p:nvPicPr>
        <p:blipFill>
          <a:blip r:embed="rId2"/>
          <a:stretch>
            <a:fillRect/>
          </a:stretch>
        </p:blipFill>
        <p:spPr>
          <a:xfrm>
            <a:off x="0" y="4038600"/>
            <a:ext cx="4267200" cy="281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Coca-Cola-open-happiness1.jpg.jpg"/>
          <p:cNvPicPr>
            <a:picLocks noChangeAspect="1"/>
          </p:cNvPicPr>
          <p:nvPr/>
        </p:nvPicPr>
        <p:blipFill>
          <a:blip r:embed="rId3" cstate="print"/>
          <a:stretch>
            <a:fillRect/>
          </a:stretch>
        </p:blipFill>
        <p:spPr>
          <a:xfrm>
            <a:off x="4299078" y="1447800"/>
            <a:ext cx="4844922" cy="2264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9078" y="4038600"/>
            <a:ext cx="4842933" cy="27241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495800" cy="1143000"/>
          </a:xfrm>
        </p:spPr>
        <p:txBody>
          <a:bodyPr>
            <a:normAutofit fontScale="90000"/>
          </a:bodyPr>
          <a:lstStyle/>
          <a:p>
            <a:r>
              <a:rPr lang="en-US" b="1" dirty="0" smtClean="0"/>
              <a:t>What is Marketed?</a:t>
            </a:r>
            <a:endParaRPr lang="en-US" dirty="0"/>
          </a:p>
        </p:txBody>
      </p:sp>
      <p:sp>
        <p:nvSpPr>
          <p:cNvPr id="3" name="Content Placeholder 2"/>
          <p:cNvSpPr>
            <a:spLocks noGrp="1"/>
          </p:cNvSpPr>
          <p:nvPr>
            <p:ph idx="1"/>
          </p:nvPr>
        </p:nvSpPr>
        <p:spPr/>
        <p:txBody>
          <a:bodyPr/>
          <a:lstStyle/>
          <a:p>
            <a:r>
              <a:rPr lang="en-US" dirty="0" smtClean="0"/>
              <a:t>Events</a:t>
            </a:r>
          </a:p>
          <a:p>
            <a:r>
              <a:rPr lang="en-US" dirty="0" smtClean="0"/>
              <a:t>Experiences</a:t>
            </a:r>
          </a:p>
          <a:p>
            <a:pPr>
              <a:buNone/>
            </a:pPr>
            <a:endParaRPr lang="en-US" dirty="0"/>
          </a:p>
        </p:txBody>
      </p:sp>
      <p:pic>
        <p:nvPicPr>
          <p:cNvPr id="4" name="Picture 3" descr="10360958_839731456093043_1123723628812088204_n.jpg"/>
          <p:cNvPicPr>
            <a:picLocks noChangeAspect="1"/>
          </p:cNvPicPr>
          <p:nvPr/>
        </p:nvPicPr>
        <p:blipFill>
          <a:blip r:embed="rId2"/>
          <a:stretch>
            <a:fillRect/>
          </a:stretch>
        </p:blipFill>
        <p:spPr>
          <a:xfrm>
            <a:off x="4725993" y="0"/>
            <a:ext cx="4418008" cy="3962400"/>
          </a:xfrm>
          <a:prstGeom prst="rect">
            <a:avLst/>
          </a:prstGeom>
        </p:spPr>
      </p:pic>
      <p:pic>
        <p:nvPicPr>
          <p:cNvPr id="5" name="Picture 4" descr="Gravity_Zone_09Mar_2015.png"/>
          <p:cNvPicPr>
            <a:picLocks noChangeAspect="1"/>
          </p:cNvPicPr>
          <p:nvPr/>
        </p:nvPicPr>
        <p:blipFill>
          <a:blip r:embed="rId3"/>
          <a:stretch>
            <a:fillRect/>
          </a:stretch>
        </p:blipFill>
        <p:spPr>
          <a:xfrm>
            <a:off x="2667000" y="3976361"/>
            <a:ext cx="6477000" cy="2881640"/>
          </a:xfrm>
          <a:prstGeom prst="rect">
            <a:avLst/>
          </a:prstGeom>
        </p:spPr>
      </p:pic>
      <p:pic>
        <p:nvPicPr>
          <p:cNvPr id="6" name="Picture 5" descr="1432028284.jpg"/>
          <p:cNvPicPr>
            <a:picLocks noChangeAspect="1"/>
          </p:cNvPicPr>
          <p:nvPr/>
        </p:nvPicPr>
        <p:blipFill>
          <a:blip r:embed="rId4"/>
          <a:stretch>
            <a:fillRect/>
          </a:stretch>
        </p:blipFill>
        <p:spPr>
          <a:xfrm>
            <a:off x="0" y="3962400"/>
            <a:ext cx="2600573" cy="28956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Marketed?</a:t>
            </a:r>
            <a:endParaRPr lang="en-US" dirty="0"/>
          </a:p>
        </p:txBody>
      </p:sp>
      <p:sp>
        <p:nvSpPr>
          <p:cNvPr id="3" name="Content Placeholder 2"/>
          <p:cNvSpPr>
            <a:spLocks noGrp="1"/>
          </p:cNvSpPr>
          <p:nvPr>
            <p:ph idx="1"/>
          </p:nvPr>
        </p:nvSpPr>
        <p:spPr/>
        <p:txBody>
          <a:bodyPr/>
          <a:lstStyle/>
          <a:p>
            <a:r>
              <a:rPr lang="en-US" dirty="0" smtClean="0"/>
              <a:t>Places</a:t>
            </a:r>
          </a:p>
          <a:p>
            <a:r>
              <a:rPr lang="en-US" dirty="0" smtClean="0"/>
              <a:t>Organizations</a:t>
            </a:r>
          </a:p>
          <a:p>
            <a:r>
              <a:rPr lang="en-US" dirty="0" smtClean="0"/>
              <a:t>Ideas</a:t>
            </a:r>
            <a:endParaRPr lang="en-US" dirty="0"/>
          </a:p>
        </p:txBody>
      </p:sp>
      <p:pic>
        <p:nvPicPr>
          <p:cNvPr id="8" name="Picture 7" descr="32.jpg"/>
          <p:cNvPicPr>
            <a:picLocks noChangeAspect="1"/>
          </p:cNvPicPr>
          <p:nvPr/>
        </p:nvPicPr>
        <p:blipFill>
          <a:blip r:embed="rId2"/>
          <a:stretch>
            <a:fillRect/>
          </a:stretch>
        </p:blipFill>
        <p:spPr>
          <a:xfrm>
            <a:off x="4343400" y="1066800"/>
            <a:ext cx="4800600" cy="2922068"/>
          </a:xfrm>
          <a:prstGeom prst="rect">
            <a:avLst/>
          </a:prstGeom>
        </p:spPr>
      </p:pic>
      <p:pic>
        <p:nvPicPr>
          <p:cNvPr id="9" name="Picture 8" descr="ad_2016-03-18_8_16_b.jpg"/>
          <p:cNvPicPr>
            <a:picLocks noChangeAspect="1"/>
          </p:cNvPicPr>
          <p:nvPr/>
        </p:nvPicPr>
        <p:blipFill>
          <a:blip r:embed="rId3"/>
          <a:stretch>
            <a:fillRect/>
          </a:stretch>
        </p:blipFill>
        <p:spPr>
          <a:xfrm>
            <a:off x="4586616" y="4267200"/>
            <a:ext cx="4557384" cy="2590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360851"/>
            <a:ext cx="3334216" cy="190526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Marketing Mix</a:t>
            </a:r>
            <a:endParaRPr lang="en-US" dirty="0"/>
          </a:p>
        </p:txBody>
      </p:sp>
      <p:sp>
        <p:nvSpPr>
          <p:cNvPr id="3" name="Content Placeholder 2"/>
          <p:cNvSpPr>
            <a:spLocks noGrp="1"/>
          </p:cNvSpPr>
          <p:nvPr>
            <p:ph idx="1"/>
          </p:nvPr>
        </p:nvSpPr>
        <p:spPr>
          <a:xfrm>
            <a:off x="4343400" y="1295400"/>
            <a:ext cx="4800600" cy="5410200"/>
          </a:xfrm>
        </p:spPr>
        <p:txBody>
          <a:bodyPr>
            <a:normAutofit lnSpcReduction="10000"/>
          </a:bodyPr>
          <a:lstStyle/>
          <a:p>
            <a:r>
              <a:rPr lang="en-US" dirty="0" smtClean="0"/>
              <a:t>4 Ps of Marketing: You just need to create a product that a particular group of people want, put it on sale some place that those same people visit regularly, and price it at a level which matches the value they feel they get out of it; and do all that in a way so they want to buy.</a:t>
            </a:r>
            <a:endParaRPr lang="en-US" dirty="0"/>
          </a:p>
        </p:txBody>
      </p:sp>
      <p:pic>
        <p:nvPicPr>
          <p:cNvPr id="5" name="Picture 4" descr="slide_1.jpg"/>
          <p:cNvPicPr>
            <a:picLocks noChangeAspect="1"/>
          </p:cNvPicPr>
          <p:nvPr/>
        </p:nvPicPr>
        <p:blipFill>
          <a:blip r:embed="rId2"/>
          <a:stretch>
            <a:fillRect/>
          </a:stretch>
        </p:blipFill>
        <p:spPr>
          <a:xfrm>
            <a:off x="0" y="1295400"/>
            <a:ext cx="4673600" cy="55626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needs at different times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446" y="1633774"/>
            <a:ext cx="5988354" cy="4492389"/>
          </a:xfrm>
        </p:spPr>
      </p:pic>
    </p:spTree>
    <p:extLst>
      <p:ext uri="{BB962C8B-B14F-4D97-AF65-F5344CB8AC3E}">
        <p14:creationId xmlns:p14="http://schemas.microsoft.com/office/powerpoint/2010/main" val="41977929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1284</TotalTime>
  <Words>925</Words>
  <Application>Microsoft Office PowerPoint</Application>
  <PresentationFormat>On-screen Show (4:3)</PresentationFormat>
  <Paragraphs>93</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Outline</vt:lpstr>
      <vt:lpstr>What is a Market?</vt:lpstr>
      <vt:lpstr>Marketing and Marketing Management</vt:lpstr>
      <vt:lpstr>What is Marketed?</vt:lpstr>
      <vt:lpstr>What is Marketed?</vt:lpstr>
      <vt:lpstr>What is Marketed?</vt:lpstr>
      <vt:lpstr>Marketing Mix</vt:lpstr>
      <vt:lpstr>Different needs at different times</vt:lpstr>
      <vt:lpstr>Mass Marketing and Micromarketing</vt:lpstr>
      <vt:lpstr>Segment Marketing</vt:lpstr>
      <vt:lpstr>Niche Marketing</vt:lpstr>
      <vt:lpstr>Local Marketing</vt:lpstr>
      <vt:lpstr>Individual Marketing</vt:lpstr>
      <vt:lpstr>Brand and Brand Equity </vt:lpstr>
      <vt:lpstr>PowerPoint Presentation</vt:lpstr>
      <vt:lpstr>Choosing Brand Elements</vt:lpstr>
      <vt:lpstr>Choosing Brand Elements</vt:lpstr>
      <vt:lpstr>Choosing Brand Elements</vt:lpstr>
      <vt:lpstr>Choosing Brand Elements</vt:lpstr>
      <vt:lpstr>Choosing Brand Elements</vt:lpstr>
      <vt:lpstr>Choosing Brand Elements</vt:lpstr>
      <vt:lpstr>Choosing Brand Elements</vt:lpstr>
      <vt:lpstr>Branding decisions: Which brand name to use:</vt:lpstr>
      <vt:lpstr>PowerPoint Presentation</vt:lpstr>
      <vt:lpstr>PowerPoint Presentation</vt:lpstr>
      <vt:lpstr>PowerPoint Presentation</vt:lpstr>
      <vt:lpstr>PowerPoint Presentation</vt:lpstr>
      <vt:lpstr>PowerPoint Presentation</vt:lpstr>
      <vt:lpstr>Interesting Marketing Strategies- Guerilla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Ambush Marketing</vt:lpstr>
      <vt:lpstr>PowerPoint Presentation</vt:lpstr>
      <vt:lpstr>Gray Market and Black Market</vt:lpstr>
      <vt:lpstr>Gray Market and Black Market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Lecture-N</dc:title>
  <dc:creator>Dell</dc:creator>
  <cp:lastModifiedBy>GKR</cp:lastModifiedBy>
  <cp:revision>72</cp:revision>
  <dcterms:created xsi:type="dcterms:W3CDTF">2016-10-12T14:36:44Z</dcterms:created>
  <dcterms:modified xsi:type="dcterms:W3CDTF">2020-08-04T11:12:01Z</dcterms:modified>
</cp:coreProperties>
</file>